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mp4" ContentType="video/mp4"/>
  <Default Extension="emf" ContentType="image/x-em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33"/>
  </p:notesMasterIdLst>
  <p:handoutMasterIdLst>
    <p:handoutMasterId r:id="rId34"/>
  </p:handoutMasterIdLst>
  <p:sldIdLst>
    <p:sldId id="1777" r:id="rId2"/>
    <p:sldId id="1816" r:id="rId3"/>
    <p:sldId id="1815" r:id="rId4"/>
    <p:sldId id="1817" r:id="rId5"/>
    <p:sldId id="1818" r:id="rId6"/>
    <p:sldId id="1819" r:id="rId7"/>
    <p:sldId id="1820" r:id="rId8"/>
    <p:sldId id="1821" r:id="rId9"/>
    <p:sldId id="1813" r:id="rId10"/>
    <p:sldId id="1822" r:id="rId11"/>
    <p:sldId id="1823" r:id="rId12"/>
    <p:sldId id="1824" r:id="rId13"/>
    <p:sldId id="1825" r:id="rId14"/>
    <p:sldId id="1826" r:id="rId15"/>
    <p:sldId id="1827" r:id="rId16"/>
    <p:sldId id="1828" r:id="rId17"/>
    <p:sldId id="1841" r:id="rId18"/>
    <p:sldId id="1831" r:id="rId19"/>
    <p:sldId id="1830" r:id="rId20"/>
    <p:sldId id="1842" r:id="rId21"/>
    <p:sldId id="1832" r:id="rId22"/>
    <p:sldId id="1833" r:id="rId23"/>
    <p:sldId id="1834" r:id="rId24"/>
    <p:sldId id="1835" r:id="rId25"/>
    <p:sldId id="1836" r:id="rId26"/>
    <p:sldId id="1837" r:id="rId27"/>
    <p:sldId id="1840" r:id="rId28"/>
    <p:sldId id="1839" r:id="rId29"/>
    <p:sldId id="1838" r:id="rId30"/>
    <p:sldId id="1843" r:id="rId31"/>
    <p:sldId id="1845" r:id="rId32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5ECB"/>
    <a:srgbClr val="333399"/>
    <a:srgbClr val="0000FF"/>
    <a:srgbClr val="FF0066"/>
    <a:srgbClr val="008000"/>
    <a:srgbClr val="D60093"/>
    <a:srgbClr val="33CC33"/>
    <a:srgbClr val="FF0000"/>
    <a:srgbClr val="CC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99" autoAdjust="0"/>
    <p:restoredTop sz="88324" autoAdjust="0"/>
  </p:normalViewPr>
  <p:slideViewPr>
    <p:cSldViewPr>
      <p:cViewPr>
        <p:scale>
          <a:sx n="110" d="100"/>
          <a:sy n="110" d="100"/>
        </p:scale>
        <p:origin x="48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1" d="100"/>
        <a:sy n="51" d="100"/>
      </p:scale>
      <p:origin x="0" y="3768"/>
    </p:cViewPr>
  </p:sorterViewPr>
  <p:notesViewPr>
    <p:cSldViewPr>
      <p:cViewPr varScale="1">
        <p:scale>
          <a:sx n="53" d="100"/>
          <a:sy n="53" d="100"/>
        </p:scale>
        <p:origin x="-1836" y="-84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D3E28C4F-4FE9-4D22-93D8-487A4D01D983}" type="datetimeFigureOut">
              <a:rPr lang="en-US" smtClean="0"/>
              <a:pPr/>
              <a:t>4/1/19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BD5F390F-F66B-4732-9C46-6C80D0575F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96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7.tiff>
</file>

<file path=ppt/media/image18.png>
</file>

<file path=ppt/media/image2.png>
</file>

<file path=ppt/media/image4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r">
              <a:defRPr sz="1300"/>
            </a:lvl1pPr>
          </a:lstStyle>
          <a:p>
            <a:fld id="{EE18CB36-612C-4E4A-AC83-E89476AEC2BF}" type="datetimeFigureOut">
              <a:rPr lang="en-US" smtClean="0"/>
              <a:pPr/>
              <a:t>4/1/19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1" tIns="48326" rIns="96651" bIns="4832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6651" tIns="48326" rIns="96651" bIns="4832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r">
              <a:defRPr sz="1300"/>
            </a:lvl1pPr>
          </a:lstStyle>
          <a:p>
            <a:fld id="{EE707532-839C-41A2-9E71-D5288AEAE6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4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Relationship Id="rId3" Type="http://schemas.openxmlformats.org/officeDocument/2006/relationships/hyperlink" Target="https://dl.acm.org/citation.cfm?id=1460714" TargetMode="Externa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Relationship Id="rId3" Type="http://schemas.openxmlformats.org/officeDocument/2006/relationships/hyperlink" Target="https://dl.acm.org/citation.cfm?id=1460714" TargetMode="Externa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Stanford Question Answering Dataset 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SQuAD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consists of passages from Wikipedia and associated questions whose answers are spans from the passage, for just over150,000 questions.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332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Stanford Question Answering Dataset 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SQuAD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consists of passages from Wikipedia and associated questions whose answers are spans from the passage, for just over150,000 questions.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These are sometimes called reading </a:t>
            </a:r>
            <a:r>
              <a:rPr lang="en-US" dirty="0" err="1" smtClean="0"/>
              <a:t>compreshension</a:t>
            </a:r>
            <a:r>
              <a:rPr lang="en-US" baseline="0" dirty="0" smtClean="0"/>
              <a:t> tests.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38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compute the passage embedding {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1,...,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we first form an input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endParaRPr lang="en-US" dirty="0" smtClean="0"/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̃ = {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 ̃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1,...,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 ̃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by concatenating four components: </a:t>
            </a: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embedding for each word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such as from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GLoVE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(Pennington et al., 2014).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Tokenfeatureslikethepartofspeechof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,orthenamedentitytagof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,from running POS or NER taggers.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Exact match features representing whether the passage word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occurred in the question: 1(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∈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Separate exact match features might be used for lemmatized or lower-cased versions of the tokens.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Aligned question embedding: In addition to the exact match features, many QA systems use an attention mechanism to give a more sophisticated model of similarity between the passage and question words, such as similar but non- identical words like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release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singles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046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Logical forms may be some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predicate calculus or a query language like SQL or SPARQL.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logical form of the question is thus either in the form of a query or can easily be converted into one. The database can be a full relational database, or simpler structured databases like sets of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RDF triples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5949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Baseball: an automatic question-answerer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(1961)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questions: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317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Baseball: an automatic question-answerer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(1961)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questions: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057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site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wikianswers.com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contains millions of pairs of questions that users have tagged as having the same meaning, 18 million of which have been collected in the PARALEX corpus (Fader et al., 2013). 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resulting millions of pairs of question paraphrases can be aligned to each other using MT alignment approaches to create an MT-style phrase table for trans-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lating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question phrases to synonymous phrases. These can be used by question answering algorithms to generate all paraphrases of a question as part of the process of finding an answer (Fader et al. 2013,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Berant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Liang 2014).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320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Champion Human Performance at Jeopardy.</a:t>
            </a:r>
          </a:p>
          <a:p>
            <a:pPr algn="l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https://</a:t>
            </a:r>
            <a:r>
              <a:rPr lang="en-US" dirty="0" err="1" smtClean="0"/>
              <a:t>www.aaai.org</a:t>
            </a:r>
            <a:r>
              <a:rPr lang="en-US" dirty="0" smtClean="0"/>
              <a:t>/Magazine/Watson/</a:t>
            </a:r>
            <a:r>
              <a:rPr lang="en-US" dirty="0" err="1" smtClean="0"/>
              <a:t>watson.php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5505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www.youtube.com</a:t>
            </a:r>
            <a:r>
              <a:rPr lang="en-US" dirty="0" smtClean="0"/>
              <a:t>/</a:t>
            </a:r>
            <a:r>
              <a:rPr lang="en-US" dirty="0" err="1" smtClean="0"/>
              <a:t>watch?v</a:t>
            </a:r>
            <a:r>
              <a:rPr lang="en-US" dirty="0" smtClean="0"/>
              <a:t>=</a:t>
            </a:r>
            <a:r>
              <a:rPr lang="en-US" dirty="0" err="1" smtClean="0"/>
              <a:t>lIrN_cSNe_Y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63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Asked by my 5-year-old today.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04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question answering systems focus on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factoid questions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questions that can be answered with simple facts expressed in short texts. The answers to the questions below can expressed by a personal name, temporal expression, or location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20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Query = a list of tokens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 addition to the web, IR engines might index corporate intranets, or specific resources like Wikipedia.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still use an IR engine to index and search our documents, generally using standard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tf-idf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cosine matching.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332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What is the state flower of California? </a:t>
            </a:r>
          </a:p>
          <a:p>
            <a:r>
              <a:rPr lang="en-US" dirty="0" smtClean="0"/>
              <a:t>Head word: flower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00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“What is Rocky?”</a:t>
            </a:r>
          </a:p>
          <a:p>
            <a:r>
              <a:rPr lang="en-US" dirty="0" smtClean="0"/>
              <a:t>Answer Type: Movie</a:t>
            </a:r>
          </a:p>
          <a:p>
            <a:r>
              <a:rPr lang="en-US" dirty="0" smtClean="0"/>
              <a:t>Distractors: </a:t>
            </a:r>
            <a:r>
              <a:rPr lang="en-US" dirty="0" err="1" smtClean="0"/>
              <a:t>Superbowl</a:t>
            </a:r>
            <a:r>
              <a:rPr lang="en-US" dirty="0" smtClean="0"/>
              <a:t> victors, Museums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75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Question typology from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Xin Li and Dan Roth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(2002), (2005). Example sentences are from their corpus of 5500 labeled questions. A question can be labeled either with a coarse- grained tag like HUMAN or NUMERIC or with a fine-grained tag like HUMAN:DESCRIPTION, HUMAN:GROUP, HUMAN:IND, and so on.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9440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IR query produced from the question processing stage is sent to an IR engine, resulting in a set of documents ranked by their relevance to the query. Because most answer-extraction methods are designed to apply to smaller regions such as paragraphs, QA systems next divide the top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documents into smaller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passages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such as sections, paragraphs, or sentences. These might be already segmented in the source document or we might need to run a paragraph segmentation algorithm. </a:t>
            </a: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simplest form of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passage retrieval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then to simply pass along every pas- sages to the answer extraction stage. A more sophisticated variant is to filter the passages by running a named entity or answer type classification on the retrieved passages. Passages that don’t contain the answer type that was assigned to the ques-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discarded.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24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common evaluation metric for factoid question answering, introduced in the TREC </a:t>
            </a: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Q/A track in 1999, is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 reciprocal rank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or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dirty="0" smtClean="0"/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 if the system returned five answers but the first three are wrong and hence the highest-ranked correct answer is ranked fourth, the reciprocal rank score for that question would be 1/4. Questions with return sets that do not contain any correct answers are assigned a zero.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122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-3406514" y="3331563"/>
            <a:ext cx="68580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 rot="16200000" flipV="1">
            <a:off x="-3299855" y="342112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38412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705600"/>
            <a:ext cx="3617103" cy="119311"/>
          </a:xfrm>
        </p:spPr>
        <p:txBody>
          <a:bodyPr/>
          <a:lstStyle>
            <a:lvl1pPr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700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866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 rot="16200000">
            <a:off x="-3414009" y="3339058"/>
            <a:ext cx="68580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 rot="16200000" flipV="1">
            <a:off x="-3329835" y="340613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6283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48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70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714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4/1/19</a:t>
            </a:fld>
            <a:r>
              <a:rPr lang="en-US" dirty="0" err="1"/>
              <a:t>sss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87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681037"/>
            <a:ext cx="3890964" cy="1731963"/>
          </a:xfrm>
        </p:spPr>
        <p:txBody>
          <a:bodyPr/>
          <a:lstStyle>
            <a:lvl1pPr algn="ctr"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3835400"/>
            <a:ext cx="3886200" cy="2235200"/>
          </a:xfrm>
        </p:spPr>
        <p:txBody>
          <a:bodyPr/>
          <a:lstStyle>
            <a:lvl1pPr marL="0" indent="0" algn="ctr">
              <a:spcBef>
                <a:spcPts val="900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6273800"/>
            <a:ext cx="12192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6273800"/>
            <a:ext cx="19050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6273800"/>
            <a:ext cx="765174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856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3375856" y="3330886"/>
            <a:ext cx="68580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3299855" y="342112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94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8" r:id="rId9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7.xml"/><Relationship Id="rId5" Type="http://schemas.openxmlformats.org/officeDocument/2006/relationships/image" Target="../media/image18.png"/><Relationship Id="rId6" Type="http://schemas.openxmlformats.org/officeDocument/2006/relationships/hyperlink" Target="https://www.youtube.com/watch?v=lIrN_cSNe_Y" TargetMode="External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Question Answering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Jurafsky</a:t>
            </a:r>
            <a:r>
              <a:rPr lang="en-US" dirty="0"/>
              <a:t> and Martin </a:t>
            </a:r>
            <a:r>
              <a:rPr lang="en-US" dirty="0" smtClean="0"/>
              <a:t>Chapter </a:t>
            </a:r>
            <a:r>
              <a:rPr lang="en-US" dirty="0" smtClean="0"/>
              <a:t>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66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 types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2590800"/>
            <a:ext cx="8050678" cy="330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708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3932105"/>
              </p:ext>
            </p:extLst>
          </p:nvPr>
        </p:nvGraphicFramePr>
        <p:xfrm>
          <a:off x="228600" y="10160"/>
          <a:ext cx="8763000" cy="8529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1319"/>
                <a:gridCol w="653168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Entity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animal</a:t>
                      </a:r>
                      <a:endParaRPr lang="en-US" dirty="0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are the names of Odin’s ravens?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body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part of your body contains the corpus callosum? 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color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colors make up a rainbow?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creative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In what book can I find the story of Aladdin?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currency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currency is used in China?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disease/medicine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does Salk vaccine prevent?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event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war involved the battle of Chapultepec?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food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kind of nuts are used in marzipan?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instrument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instrument does Max Roach play?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lang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What’s the official language of Algeria?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letter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letter appears on the cold-water tap in Spain?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other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is the name of King Arthur’s sword?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plant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are some fragrant white climbing roses?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product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is the fastest computer?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religion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religion has the most members?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sport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was the name of the ball game played by the Mayans? </a:t>
                      </a:r>
                      <a:endParaRPr lang="en-US" dirty="0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substance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fuel do airplanes use?</a:t>
                      </a:r>
                      <a:endParaRPr lang="en-US" dirty="0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symbol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is the chemical symbol for nitrogen?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technique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is the best way to remove wallpaper?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term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How do you say “ Grandma” in Irish?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vehicle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was the name of Captain Bligh’s ship?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Times" charset="0"/>
                        </a:rPr>
                        <a:t>word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What’s the singular of dice?</a:t>
                      </a:r>
                      <a:endParaRPr lang="en-US" dirty="0">
                        <a:effectLst/>
                      </a:endParaRPr>
                    </a:p>
                  </a:txBody>
                  <a:tcPr marL="25400" marR="25400" marT="25400" marB="2540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116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and Passage Retrieval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The </a:t>
            </a:r>
            <a:r>
              <a:rPr lang="en-US" sz="2600" dirty="0" smtClean="0"/>
              <a:t>question </a:t>
            </a:r>
            <a:r>
              <a:rPr lang="en-US" sz="2600" dirty="0"/>
              <a:t>processing stage </a:t>
            </a:r>
            <a:r>
              <a:rPr lang="en-US" sz="2600" dirty="0" smtClean="0"/>
              <a:t>creates a query to send to an </a:t>
            </a:r>
            <a:r>
              <a:rPr lang="en-US" sz="2600" dirty="0"/>
              <a:t>IR </a:t>
            </a:r>
            <a:r>
              <a:rPr lang="en-US" sz="2600" dirty="0" smtClean="0"/>
              <a:t>system, which returns a </a:t>
            </a:r>
            <a:r>
              <a:rPr lang="en-US" sz="2600" dirty="0"/>
              <a:t>set of documents ranked by their relevance to the query. </a:t>
            </a:r>
            <a:endParaRPr lang="en-US" sz="2600" dirty="0" smtClean="0"/>
          </a:p>
          <a:p>
            <a:r>
              <a:rPr lang="en-US" sz="2600" dirty="0" smtClean="0"/>
              <a:t>Perform </a:t>
            </a:r>
            <a:r>
              <a:rPr lang="en-US" sz="2600" b="1" dirty="0" smtClean="0"/>
              <a:t>passage retrieval</a:t>
            </a:r>
            <a:r>
              <a:rPr lang="en-US" sz="2600" dirty="0" smtClean="0"/>
              <a:t> by divide the top ranked</a:t>
            </a:r>
            <a:r>
              <a:rPr lang="en-US" sz="2600" i="1" dirty="0" smtClean="0"/>
              <a:t> </a:t>
            </a:r>
            <a:r>
              <a:rPr lang="en-US" sz="2600" dirty="0"/>
              <a:t>documents into smaller </a:t>
            </a:r>
            <a:r>
              <a:rPr lang="en-US" sz="2600" dirty="0" smtClean="0"/>
              <a:t>passages.  Pass these along to the answer extraction phase or filter them based on answer type classification.</a:t>
            </a:r>
          </a:p>
          <a:p>
            <a:r>
              <a:rPr lang="en-US" sz="2600" dirty="0" smtClean="0"/>
              <a:t>In web search, passage retrieval attempts to extract the </a:t>
            </a:r>
            <a:r>
              <a:rPr lang="en-US" sz="2600" b="1" dirty="0" smtClean="0"/>
              <a:t>snippets</a:t>
            </a:r>
            <a:r>
              <a:rPr lang="en-US" sz="2600" dirty="0" smtClean="0"/>
              <a:t> from the retrieved pages.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394350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used to rank passages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The </a:t>
            </a:r>
            <a:r>
              <a:rPr lang="en-US" sz="2400" dirty="0"/>
              <a:t>number of named entities of the </a:t>
            </a:r>
            <a:r>
              <a:rPr lang="en-US" sz="2400" dirty="0" smtClean="0"/>
              <a:t>correct type </a:t>
            </a:r>
            <a:r>
              <a:rPr lang="en-US" sz="2400" dirty="0"/>
              <a:t>in the passage</a:t>
            </a:r>
          </a:p>
          <a:p>
            <a:r>
              <a:rPr lang="en-US" sz="2400" dirty="0"/>
              <a:t>The number of question keywords in the passage</a:t>
            </a:r>
          </a:p>
          <a:p>
            <a:r>
              <a:rPr lang="en-US" sz="2400" dirty="0"/>
              <a:t>The longest exact sequence of question keywords that occurs in the passage</a:t>
            </a:r>
          </a:p>
          <a:p>
            <a:r>
              <a:rPr lang="en-US" sz="2400" dirty="0"/>
              <a:t>The rank of the document from which the passage was extracted</a:t>
            </a:r>
          </a:p>
          <a:p>
            <a:r>
              <a:rPr lang="en-US" sz="2400" dirty="0"/>
              <a:t>The proximity of the keywords from the original query to each other</a:t>
            </a:r>
          </a:p>
          <a:p>
            <a:r>
              <a:rPr lang="en-US" sz="2400" dirty="0"/>
              <a:t>The number of n-grams that overlap between the passage and the question</a:t>
            </a:r>
          </a:p>
        </p:txBody>
      </p:sp>
    </p:spTree>
    <p:extLst>
      <p:ext uri="{BB962C8B-B14F-4D97-AF65-F5344CB8AC3E}">
        <p14:creationId xmlns:p14="http://schemas.microsoft.com/office/powerpoint/2010/main" val="1772821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 extraction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smtClean="0"/>
              <a:t>After we have performed passage retrieval, we need to extract a specific answer from a passage.  This task is commonly modeled by </a:t>
            </a:r>
            <a:r>
              <a:rPr lang="en-US" sz="2200" b="1" dirty="0" smtClean="0"/>
              <a:t>span labeling</a:t>
            </a:r>
            <a:r>
              <a:rPr lang="en-US" sz="2200" dirty="0" smtClean="0"/>
              <a:t>.  A simple baseline is to perform NER and retrieve the span with the correct answer type</a:t>
            </a:r>
            <a:endParaRPr lang="en-US" sz="2200" dirty="0"/>
          </a:p>
          <a:p>
            <a:r>
              <a:rPr lang="en-US" sz="2200" i="1" dirty="0" smtClean="0"/>
              <a:t>Who </a:t>
            </a:r>
            <a:r>
              <a:rPr lang="en-US" sz="2200" i="1" dirty="0"/>
              <a:t>is the prime minister of </a:t>
            </a:r>
            <a:r>
              <a:rPr lang="en-US" sz="2200" i="1" dirty="0" smtClean="0"/>
              <a:t>England?</a:t>
            </a:r>
            <a:endParaRPr lang="en-US" sz="2200" i="1" dirty="0"/>
          </a:p>
          <a:p>
            <a:r>
              <a:rPr lang="en-US" sz="2200" dirty="0" smtClean="0"/>
              <a:t>After </a:t>
            </a:r>
            <a:r>
              <a:rPr lang="en-US" sz="2200" b="1" dirty="0" smtClean="0"/>
              <a:t>David Cameron </a:t>
            </a:r>
            <a:r>
              <a:rPr lang="en-US" sz="2200" dirty="0"/>
              <a:t>stepped down because of his failed </a:t>
            </a:r>
            <a:r>
              <a:rPr lang="en-US" sz="2200" dirty="0" smtClean="0"/>
              <a:t>campaign to keep the UK in </a:t>
            </a:r>
            <a:r>
              <a:rPr lang="en-US" sz="2200" dirty="0"/>
              <a:t>the European </a:t>
            </a:r>
            <a:r>
              <a:rPr lang="en-US" sz="2200" dirty="0" smtClean="0"/>
              <a:t>Union, </a:t>
            </a:r>
            <a:r>
              <a:rPr lang="en-US" sz="2200" b="1" dirty="0" smtClean="0"/>
              <a:t>Theresa May </a:t>
            </a:r>
            <a:r>
              <a:rPr lang="en-US" sz="2200" dirty="0" smtClean="0"/>
              <a:t>became</a:t>
            </a:r>
            <a:r>
              <a:rPr lang="en-US" sz="2200" dirty="0"/>
              <a:t> Britain's prime minister </a:t>
            </a:r>
            <a:r>
              <a:rPr lang="en-US" sz="2200" dirty="0" smtClean="0"/>
              <a:t> </a:t>
            </a:r>
          </a:p>
          <a:p>
            <a:r>
              <a:rPr lang="en-US" sz="2200" i="1" dirty="0" smtClean="0"/>
              <a:t>How </a:t>
            </a:r>
            <a:r>
              <a:rPr lang="en-US" sz="2200" i="1" dirty="0"/>
              <a:t>tall is Mt. Everest</a:t>
            </a:r>
            <a:r>
              <a:rPr lang="en-US" sz="2200" i="1" dirty="0" smtClean="0"/>
              <a:t>?</a:t>
            </a:r>
            <a:endParaRPr lang="en-US" sz="2200" i="1" dirty="0"/>
          </a:p>
          <a:p>
            <a:r>
              <a:rPr lang="en-US" sz="2200" dirty="0"/>
              <a:t>The official height of Mount Everest is </a:t>
            </a:r>
            <a:r>
              <a:rPr lang="en-US" sz="2200" b="1" dirty="0" smtClean="0"/>
              <a:t>29029 feet 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1262806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smtClean="0"/>
              <a:t>Many questions, like DEFINITION questions, do not have a simple named entity as their answer type.  Therefore, modern systems tend to use supervised learning. </a:t>
            </a:r>
            <a:endParaRPr lang="en-US" sz="22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688284"/>
              </p:ext>
            </p:extLst>
          </p:nvPr>
        </p:nvGraphicFramePr>
        <p:xfrm>
          <a:off x="822960" y="3200400"/>
          <a:ext cx="7406640" cy="3081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8880"/>
                <a:gridCol w="2468880"/>
                <a:gridCol w="2468880"/>
              </a:tblGrid>
              <a:tr h="572405">
                <a:tc>
                  <a:txBody>
                    <a:bodyPr/>
                    <a:lstStyle/>
                    <a:p>
                      <a:r>
                        <a:rPr lang="en-US" sz="2200" dirty="0" smtClean="0"/>
                        <a:t>Pattern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 smtClean="0"/>
                        <a:t>Question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 smtClean="0"/>
                        <a:t>Answer</a:t>
                      </a:r>
                      <a:endParaRPr lang="en-US" sz="2200" dirty="0"/>
                    </a:p>
                  </a:txBody>
                  <a:tcPr/>
                </a:tc>
              </a:tr>
              <a:tr h="1411409">
                <a:tc>
                  <a:txBody>
                    <a:bodyPr/>
                    <a:lstStyle/>
                    <a:p>
                      <a:r>
                        <a:rPr lang="en-US" sz="2200" b="1" dirty="0" smtClean="0"/>
                        <a:t>&lt;answer phrase&gt; </a:t>
                      </a:r>
                      <a:r>
                        <a:rPr lang="en-US" sz="2200" dirty="0" smtClean="0"/>
                        <a:t>such as </a:t>
                      </a:r>
                      <a:r>
                        <a:rPr lang="en-US" sz="2200" i="1" dirty="0" smtClean="0"/>
                        <a:t>&lt;question phrase&gt;</a:t>
                      </a:r>
                      <a:endParaRPr lang="en-US" sz="22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 smtClean="0"/>
                        <a:t>What is </a:t>
                      </a:r>
                      <a:r>
                        <a:rPr lang="en-US" sz="2200" i="1" dirty="0" smtClean="0"/>
                        <a:t>autism</a:t>
                      </a:r>
                      <a:r>
                        <a:rPr lang="en-US" sz="2200" dirty="0" smtClean="0"/>
                        <a:t>?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sz="2200" b="0" dirty="0" smtClean="0"/>
                        <a:t>…</a:t>
                      </a:r>
                      <a:r>
                        <a:rPr lang="en-US" sz="2200" b="0" dirty="0" smtClean="0"/>
                        <a:t> ,</a:t>
                      </a:r>
                      <a:r>
                        <a:rPr lang="en-US" sz="2200" b="0" baseline="0" dirty="0" smtClean="0"/>
                        <a:t> </a:t>
                      </a:r>
                      <a:r>
                        <a:rPr lang="en-US" sz="2200" b="1" baseline="0" dirty="0" smtClean="0"/>
                        <a:t>developmental disorders</a:t>
                      </a:r>
                      <a:r>
                        <a:rPr lang="en-US" sz="2200" b="0" baseline="0" dirty="0" smtClean="0"/>
                        <a:t> such as </a:t>
                      </a:r>
                      <a:r>
                        <a:rPr lang="en-US" sz="2200" b="0" i="1" baseline="0" dirty="0" smtClean="0"/>
                        <a:t>autism</a:t>
                      </a:r>
                      <a:r>
                        <a:rPr lang="en-US" sz="2200" b="0" baseline="0" dirty="0" smtClean="0"/>
                        <a:t> </a:t>
                      </a:r>
                      <a:r>
                        <a:rPr lang="mr-IN" sz="2200" b="0" baseline="0" dirty="0" smtClean="0"/>
                        <a:t>…</a:t>
                      </a:r>
                      <a:endParaRPr lang="en-US" sz="2200" b="0" dirty="0"/>
                    </a:p>
                  </a:txBody>
                  <a:tcPr/>
                </a:tc>
              </a:tr>
              <a:tr h="987986">
                <a:tc>
                  <a:txBody>
                    <a:bodyPr/>
                    <a:lstStyle/>
                    <a:p>
                      <a:r>
                        <a:rPr lang="en-US" sz="2200" i="1" dirty="0" smtClean="0"/>
                        <a:t>&lt;question phrase&gt;</a:t>
                      </a:r>
                      <a:r>
                        <a:rPr lang="en-US" sz="2200" dirty="0" smtClean="0"/>
                        <a:t> , a </a:t>
                      </a:r>
                      <a:r>
                        <a:rPr lang="en-US" sz="2200" b="1" dirty="0" smtClean="0"/>
                        <a:t>&lt;answer phrase&gt;</a:t>
                      </a:r>
                      <a:endParaRPr lang="en-US" sz="2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 smtClean="0"/>
                        <a:t>What</a:t>
                      </a:r>
                      <a:r>
                        <a:rPr lang="en-US" sz="2200" baseline="0" dirty="0" smtClean="0"/>
                        <a:t> is a </a:t>
                      </a:r>
                      <a:r>
                        <a:rPr lang="en-US" sz="2200" i="1" baseline="0" dirty="0" smtClean="0"/>
                        <a:t>caldera</a:t>
                      </a:r>
                      <a:r>
                        <a:rPr lang="en-US" sz="2200" baseline="0" dirty="0" smtClean="0"/>
                        <a:t>?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 smtClean="0"/>
                        <a:t>The Long Valley </a:t>
                      </a:r>
                      <a:r>
                        <a:rPr lang="en-US" sz="2200" i="1" dirty="0" smtClean="0"/>
                        <a:t>caldera</a:t>
                      </a:r>
                      <a:r>
                        <a:rPr lang="en-US" sz="2200" dirty="0" smtClean="0"/>
                        <a:t>, a </a:t>
                      </a:r>
                      <a:r>
                        <a:rPr lang="en-US" sz="2200" b="1" dirty="0" smtClean="0"/>
                        <a:t>volcanic crater</a:t>
                      </a:r>
                      <a:r>
                        <a:rPr lang="en-US" sz="2200" b="0" dirty="0" smtClean="0"/>
                        <a:t> 19</a:t>
                      </a:r>
                      <a:r>
                        <a:rPr lang="en-US" sz="2200" b="0" baseline="0" dirty="0" smtClean="0"/>
                        <a:t> miles long</a:t>
                      </a:r>
                      <a:endParaRPr lang="en-US" sz="2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43440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0399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Feature-based approaches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4907151"/>
              </p:ext>
            </p:extLst>
          </p:nvPr>
        </p:nvGraphicFramePr>
        <p:xfrm>
          <a:off x="289560" y="990600"/>
          <a:ext cx="8610599" cy="5593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5296"/>
                <a:gridCol w="563530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Definition </a:t>
                      </a:r>
                      <a:endParaRPr lang="en-US" dirty="0"/>
                    </a:p>
                  </a:txBody>
                  <a:tcPr/>
                </a:tc>
              </a:tr>
              <a:tr h="6022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Answer type match 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True if the candidate answer contains a phrase with the correct answer type. 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Pattern match 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identity of a pattern that matches the candidate answer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Num</a:t>
                      </a:r>
                      <a:r>
                        <a:rPr lang="en-US" dirty="0" smtClean="0"/>
                        <a:t> matched</a:t>
                      </a:r>
                      <a:r>
                        <a:rPr lang="en-US" baseline="0" dirty="0" smtClean="0"/>
                        <a:t> keywords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 many question keywords are in the candidate answer?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Keyword distance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distance between the candidate answer and query keywords 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Novelty factor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True if at least one word in the candidate answer is not in the query 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Apposition features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True if the candidate answer is an appositive to a phrase containing many question terms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Punctuation location 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True if the candidate answer is followed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punct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Longest sequences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length of the longest sequence of question terms that occurs in the candidate answer.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Answer redundancy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How</a:t>
                      </a:r>
                      <a:r>
                        <a:rPr lang="en-US" baseline="0" dirty="0" smtClean="0"/>
                        <a:t> many other </a:t>
                      </a:r>
                      <a:r>
                        <a:rPr lang="en-US" baseline="0" dirty="0" err="1" smtClean="0"/>
                        <a:t>canddiate</a:t>
                      </a:r>
                      <a:r>
                        <a:rPr lang="en-US" baseline="0" dirty="0" smtClean="0"/>
                        <a:t> passages contain this answer?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0244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Evaluating QA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smtClean="0"/>
              <a:t>To evaluate a system that returns a </a:t>
            </a:r>
            <a:r>
              <a:rPr lang="en-US" sz="2200" b="1" dirty="0" smtClean="0"/>
              <a:t>ranked </a:t>
            </a:r>
            <a:r>
              <a:rPr lang="en-US" sz="2200" dirty="0" smtClean="0"/>
              <a:t>set answers for a test set consisting of </a:t>
            </a:r>
            <a:r>
              <a:rPr lang="en-US" sz="2200" i="1" dirty="0" smtClean="0"/>
              <a:t>N </a:t>
            </a:r>
            <a:r>
              <a:rPr lang="en-US" sz="2200" dirty="0"/>
              <a:t>questions, the </a:t>
            </a:r>
            <a:r>
              <a:rPr lang="en-US" sz="2200" b="1" dirty="0"/>
              <a:t>mean reciprocal </a:t>
            </a:r>
            <a:r>
              <a:rPr lang="en-US" sz="2200" b="1" dirty="0" smtClean="0"/>
              <a:t>rank </a:t>
            </a:r>
            <a:r>
              <a:rPr lang="en-US" sz="2200" dirty="0" smtClean="0"/>
              <a:t>(MRR) is </a:t>
            </a:r>
            <a:r>
              <a:rPr lang="en-US" sz="2200" dirty="0"/>
              <a:t>defined as </a:t>
            </a:r>
          </a:p>
          <a:p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2200" y="3276600"/>
            <a:ext cx="4113028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9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Answer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question </a:t>
            </a:r>
            <a:r>
              <a:rPr lang="en-US" i="1" dirty="0"/>
              <a:t>q </a:t>
            </a:r>
            <a:r>
              <a:rPr lang="en-US" dirty="0"/>
              <a:t>with </a:t>
            </a:r>
            <a:r>
              <a:rPr lang="en-US" i="1" dirty="0"/>
              <a:t>l </a:t>
            </a:r>
            <a:r>
              <a:rPr lang="en-US" dirty="0"/>
              <a:t>tokens and a passage </a:t>
            </a:r>
            <a:r>
              <a:rPr lang="en-US" i="1" dirty="0"/>
              <a:t>p </a:t>
            </a:r>
            <a:r>
              <a:rPr lang="en-US" dirty="0"/>
              <a:t>with </a:t>
            </a:r>
            <a:r>
              <a:rPr lang="en-US" i="1" dirty="0"/>
              <a:t>m, </a:t>
            </a:r>
            <a:r>
              <a:rPr lang="en-US" dirty="0"/>
              <a:t>compute for each token </a:t>
            </a:r>
            <a:r>
              <a:rPr lang="en-US" i="1" dirty="0"/>
              <a:t>p</a:t>
            </a:r>
            <a:r>
              <a:rPr lang="en-US" i="1" baseline="-25000" dirty="0"/>
              <a:t>i</a:t>
            </a:r>
            <a:r>
              <a:rPr lang="en-US" dirty="0"/>
              <a:t> in the passage the probability it is the start of the answer span, and the the end of the answer span.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60" y="2895600"/>
            <a:ext cx="879954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010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62" y="1371600"/>
            <a:ext cx="9051638" cy="5334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932596"/>
          </a:xfrm>
        </p:spPr>
        <p:txBody>
          <a:bodyPr/>
          <a:lstStyle/>
          <a:p>
            <a:r>
              <a:rPr lang="en-US"/>
              <a:t>Neural Answer Extraction</a:t>
            </a:r>
          </a:p>
        </p:txBody>
      </p:sp>
    </p:spTree>
    <p:extLst>
      <p:ext uri="{BB962C8B-B14F-4D97-AF65-F5344CB8AC3E}">
        <p14:creationId xmlns:p14="http://schemas.microsoft.com/office/powerpoint/2010/main" val="247138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04800"/>
            <a:ext cx="8595371" cy="6021388"/>
          </a:xfrm>
        </p:spPr>
      </p:pic>
    </p:spTree>
    <p:extLst>
      <p:ext uri="{BB962C8B-B14F-4D97-AF65-F5344CB8AC3E}">
        <p14:creationId xmlns:p14="http://schemas.microsoft.com/office/powerpoint/2010/main" val="676895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Evaluating systems on </a:t>
            </a:r>
            <a:r>
              <a:rPr lang="en-US" dirty="0" err="1" smtClean="0"/>
              <a:t>SQuAD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Reading comprehension systems on datasets like </a:t>
            </a:r>
            <a:r>
              <a:rPr lang="en-US" sz="2200" dirty="0" err="1"/>
              <a:t>SQuAD</a:t>
            </a:r>
            <a:r>
              <a:rPr lang="en-US" sz="2200" dirty="0"/>
              <a:t> are often evaluated using two metrics </a:t>
            </a:r>
            <a:r>
              <a:rPr lang="en-US" sz="2200" dirty="0" smtClean="0"/>
              <a:t>(both ignore punctuation and articles):</a:t>
            </a:r>
          </a:p>
          <a:p>
            <a:r>
              <a:rPr lang="en-US" sz="2200" b="1" dirty="0"/>
              <a:t>Exact match:</a:t>
            </a:r>
            <a:r>
              <a:rPr lang="en-US" sz="2200" dirty="0"/>
              <a:t> The percentage of predicted answers that match the gold answer exactly. </a:t>
            </a:r>
          </a:p>
          <a:p>
            <a:r>
              <a:rPr lang="en-US" sz="2200" b="1" dirty="0"/>
              <a:t>F1 score: </a:t>
            </a:r>
            <a:r>
              <a:rPr lang="en-US" sz="2200" dirty="0"/>
              <a:t>The average overlap between predicted and gold answers. Treat the prediction and gold as a bag of tokens, and compute F1, averaging the F1 over all questions. </a:t>
            </a:r>
          </a:p>
        </p:txBody>
      </p:sp>
    </p:spTree>
    <p:extLst>
      <p:ext uri="{BB962C8B-B14F-4D97-AF65-F5344CB8AC3E}">
        <p14:creationId xmlns:p14="http://schemas.microsoft.com/office/powerpoint/2010/main" val="27429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Knowledge-based Question Answering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2192866"/>
          </a:xfrm>
        </p:spPr>
        <p:txBody>
          <a:bodyPr>
            <a:normAutofit/>
          </a:bodyPr>
          <a:lstStyle/>
          <a:p>
            <a:r>
              <a:rPr lang="en-US" sz="2200" dirty="0" smtClean="0"/>
              <a:t>Instead of trying to find a span of text on the web, knowledge based QA systems map a natural language question onto a query over a structured database.</a:t>
            </a:r>
          </a:p>
          <a:p>
            <a:r>
              <a:rPr lang="en-US" sz="2200" dirty="0"/>
              <a:t>Systems for mapping from a text string to any logical form are called </a:t>
            </a:r>
            <a:r>
              <a:rPr lang="en-US" sz="2200" b="1" dirty="0" smtClean="0"/>
              <a:t>semantic </a:t>
            </a:r>
            <a:r>
              <a:rPr lang="en-US" sz="2200" b="1" dirty="0"/>
              <a:t>parsers</a:t>
            </a:r>
            <a:r>
              <a:rPr lang="en-US" sz="2200" dirty="0"/>
              <a:t>. </a:t>
            </a:r>
            <a:endParaRPr lang="en-US" sz="2200" dirty="0"/>
          </a:p>
          <a:p>
            <a:endParaRPr lang="en-US" sz="22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8806835"/>
              </p:ext>
            </p:extLst>
          </p:nvPr>
        </p:nvGraphicFramePr>
        <p:xfrm>
          <a:off x="533400" y="3733800"/>
          <a:ext cx="8305800" cy="297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2900"/>
                <a:gridCol w="4152900"/>
              </a:tblGrid>
              <a:tr h="480060">
                <a:tc>
                  <a:txBody>
                    <a:bodyPr/>
                    <a:lstStyle/>
                    <a:p>
                      <a:r>
                        <a:rPr lang="en-US" sz="2200" baseline="0" dirty="0" smtClean="0">
                          <a:latin typeface="+mj-lt"/>
                        </a:rPr>
                        <a:t>Question</a:t>
                      </a:r>
                      <a:endParaRPr lang="en-US" sz="2200" baseline="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aseline="0" dirty="0" smtClean="0">
                          <a:latin typeface="+mj-lt"/>
                        </a:rPr>
                        <a:t>Logical forms</a:t>
                      </a:r>
                      <a:endParaRPr lang="en-US" sz="2200" baseline="0" dirty="0">
                        <a:latin typeface="+mj-lt"/>
                      </a:endParaRPr>
                    </a:p>
                  </a:txBody>
                  <a:tcPr/>
                </a:tc>
              </a:tr>
              <a:tr h="434340">
                <a:tc>
                  <a:txBody>
                    <a:bodyPr/>
                    <a:lstStyle/>
                    <a:p>
                      <a:r>
                        <a:rPr lang="en-US" sz="2200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When was Ada Lovelace born?</a:t>
                      </a:r>
                      <a:endParaRPr lang="en-US" sz="2200" baseline="0" dirty="0">
                        <a:effectLst/>
                        <a:latin typeface="+mj-lt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sz="2200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birth-year (Ada </a:t>
                      </a:r>
                      <a:r>
                        <a:rPr lang="en-US" sz="2200" baseline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Lovelace, ?x)</a:t>
                      </a:r>
                      <a:endParaRPr lang="en-US" sz="2200" baseline="0" dirty="0">
                        <a:effectLst/>
                        <a:latin typeface="+mj-lt"/>
                      </a:endParaRPr>
                    </a:p>
                  </a:txBody>
                  <a:tcPr marL="25400" marR="25400" marT="25400" marB="25400"/>
                </a:tc>
              </a:tr>
              <a:tr h="434340">
                <a:tc>
                  <a:txBody>
                    <a:bodyPr/>
                    <a:lstStyle/>
                    <a:p>
                      <a:r>
                        <a:rPr lang="en-US" sz="2200" baseline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What states border Texas?</a:t>
                      </a:r>
                      <a:endParaRPr lang="en-US" sz="2200" baseline="0">
                        <a:effectLst/>
                        <a:latin typeface="+mj-lt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sz="2200" baseline="0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λ</a:t>
                      </a:r>
                      <a:r>
                        <a:rPr lang="en-US" sz="2200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en-US" sz="2200" baseline="0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x.state</a:t>
                      </a:r>
                      <a:r>
                        <a:rPr lang="en-US" sz="2200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(x) ∧ </a:t>
                      </a:r>
                      <a:r>
                        <a:rPr lang="en-US" sz="2200" baseline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borders(</a:t>
                      </a:r>
                      <a:r>
                        <a:rPr lang="en-US" sz="2200" baseline="0" dirty="0" err="1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x,texas</a:t>
                      </a:r>
                      <a:r>
                        <a:rPr lang="en-US" sz="2200" baseline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)</a:t>
                      </a:r>
                      <a:endParaRPr lang="en-US" sz="2200" baseline="0" dirty="0">
                        <a:effectLst/>
                        <a:latin typeface="+mj-lt"/>
                      </a:endParaRPr>
                    </a:p>
                  </a:txBody>
                  <a:tcPr marL="25400" marR="25400" marT="25400" marB="25400"/>
                </a:tc>
              </a:tr>
              <a:tr h="434340">
                <a:tc>
                  <a:txBody>
                    <a:bodyPr/>
                    <a:lstStyle/>
                    <a:p>
                      <a:r>
                        <a:rPr lang="en-US" sz="2200" baseline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What is the largest state?</a:t>
                      </a:r>
                      <a:endParaRPr lang="en-US" sz="2200" baseline="0">
                        <a:effectLst/>
                        <a:latin typeface="+mj-lt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sz="2200" baseline="0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argmax</a:t>
                      </a:r>
                      <a:r>
                        <a:rPr lang="en-US" sz="2200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(</a:t>
                      </a:r>
                      <a:r>
                        <a:rPr lang="en-US" sz="2200" baseline="0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λ</a:t>
                      </a:r>
                      <a:r>
                        <a:rPr lang="en-US" sz="2200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en-US" sz="2200" baseline="0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x.state</a:t>
                      </a:r>
                      <a:r>
                        <a:rPr lang="en-US" sz="2200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(x</a:t>
                      </a:r>
                      <a:r>
                        <a:rPr lang="en-US" sz="2200" baseline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), </a:t>
                      </a:r>
                      <a:r>
                        <a:rPr lang="en-US" sz="2200" baseline="0" dirty="0" err="1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λ</a:t>
                      </a:r>
                      <a:r>
                        <a:rPr lang="en-US" sz="2200" baseline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en-US" sz="2200" baseline="0" dirty="0" err="1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x.size</a:t>
                      </a:r>
                      <a:r>
                        <a:rPr lang="en-US" sz="2200" baseline="0" dirty="0" smtClean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(x))</a:t>
                      </a:r>
                      <a:endParaRPr lang="en-US" sz="2200" baseline="0" dirty="0">
                        <a:effectLst/>
                        <a:latin typeface="+mj-lt"/>
                      </a:endParaRPr>
                    </a:p>
                  </a:txBody>
                  <a:tcPr marL="25400" marR="25400" marT="25400" marB="25400"/>
                </a:tc>
              </a:tr>
              <a:tr h="1188720">
                <a:tc>
                  <a:txBody>
                    <a:bodyPr/>
                    <a:lstStyle/>
                    <a:p>
                      <a:r>
                        <a:rPr lang="en-US" sz="2200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How many people survived the sinking of the Titanic?</a:t>
                      </a:r>
                      <a:endParaRPr lang="en-US" sz="2200" baseline="0" dirty="0">
                        <a:effectLst/>
                        <a:latin typeface="+mj-lt"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sz="2200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(count (!</a:t>
                      </a:r>
                      <a:r>
                        <a:rPr lang="en-US" sz="2200" baseline="0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fb:event.disaster.survivors</a:t>
                      </a:r>
                      <a:r>
                        <a:rPr lang="en-US" sz="2200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en-US" sz="2200" baseline="0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fb:en.sinking</a:t>
                      </a:r>
                      <a:r>
                        <a:rPr lang="en-US" sz="2200" baseline="0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of the titanic))</a:t>
                      </a:r>
                      <a:endParaRPr lang="en-US" sz="2200" baseline="0" dirty="0">
                        <a:effectLst/>
                        <a:latin typeface="+mj-lt"/>
                      </a:endParaRPr>
                    </a:p>
                  </a:txBody>
                  <a:tcPr marL="25400" marR="25400" marT="25400" marB="2540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9292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08" y="457200"/>
            <a:ext cx="8928992" cy="671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54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08" y="457200"/>
            <a:ext cx="8928992" cy="671489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14600" y="2667000"/>
            <a:ext cx="3962400" cy="25908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2819400" y="2743200"/>
            <a:ext cx="3352800" cy="609600"/>
            <a:chOff x="2819400" y="2743200"/>
            <a:chExt cx="1371600" cy="2159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19400" y="2743200"/>
              <a:ext cx="1371600" cy="1143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022600" y="2844800"/>
              <a:ext cx="965200" cy="114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12491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897466"/>
          </a:xfrm>
        </p:spPr>
        <p:txBody>
          <a:bodyPr/>
          <a:lstStyle/>
          <a:p>
            <a:r>
              <a:rPr lang="en-US" dirty="0" smtClean="0"/>
              <a:t>Learn a mapping between questions and database relations </a:t>
            </a:r>
            <a:r>
              <a:rPr lang="en-US" dirty="0"/>
              <a:t>by parsing </a:t>
            </a:r>
            <a:r>
              <a:rPr lang="en-US" dirty="0" smtClean="0"/>
              <a:t>training data, and then learning general patterns.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077" y="2893149"/>
            <a:ext cx="7122510" cy="1358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4876800"/>
            <a:ext cx="4538714" cy="152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6253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Dealing with Variation 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3188267"/>
              </p:ext>
            </p:extLst>
          </p:nvPr>
        </p:nvGraphicFramePr>
        <p:xfrm>
          <a:off x="457200" y="2743200"/>
          <a:ext cx="8435340" cy="350519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811780"/>
                <a:gridCol w="2811780"/>
                <a:gridCol w="2811780"/>
              </a:tblGrid>
              <a:tr h="45368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capital of</a:t>
                      </a:r>
                      <a:endParaRPr lang="en-US" b="1" dirty="0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capital city of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become</a:t>
                      </a:r>
                      <a:r>
                        <a:rPr lang="en-US" baseline="0" dirty="0" smtClean="0"/>
                        <a:t> capital of</a:t>
                      </a:r>
                      <a:endParaRPr lang="en-US" dirty="0"/>
                    </a:p>
                  </a:txBody>
                  <a:tcPr/>
                </a:tc>
              </a:tr>
              <a:tr h="453687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capitol of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national capital of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official capital of</a:t>
                      </a:r>
                      <a:endParaRPr lang="en-US" dirty="0"/>
                    </a:p>
                  </a:txBody>
                  <a:tcPr/>
                </a:tc>
              </a:tr>
              <a:tr h="45368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political capital of </a:t>
                      </a:r>
                      <a:endParaRPr lang="en-US" dirty="0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administrative</a:t>
                      </a:r>
                      <a:r>
                        <a:rPr lang="en-US" baseline="0" dirty="0" smtClean="0"/>
                        <a:t> capital of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beautiful</a:t>
                      </a:r>
                      <a:r>
                        <a:rPr lang="en-US" baseline="0" dirty="0" smtClean="0"/>
                        <a:t> capital of</a:t>
                      </a:r>
                      <a:endParaRPr lang="en-US" dirty="0"/>
                    </a:p>
                  </a:txBody>
                  <a:tcPr/>
                </a:tc>
              </a:tr>
              <a:tr h="453687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capitol city of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bustling capital of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make </a:t>
                      </a:r>
                      <a:r>
                        <a:rPr lang="en-US" dirty="0" smtClean="0"/>
                        <a:t>capital of</a:t>
                      </a:r>
                    </a:p>
                  </a:txBody>
                  <a:tcPr/>
                </a:tc>
              </a:tr>
              <a:tr h="453687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political center of 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move its capital 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capital</a:t>
                      </a:r>
                      <a:r>
                        <a:rPr lang="en-US" baseline="0" dirty="0" smtClean="0"/>
                        <a:t> city in</a:t>
                      </a:r>
                      <a:endParaRPr lang="en-US" dirty="0" smtClean="0"/>
                    </a:p>
                  </a:txBody>
                  <a:tcPr/>
                </a:tc>
              </a:tr>
              <a:tr h="453687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cosmopolitan capital of 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remain capital of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modern </a:t>
                      </a:r>
                      <a:r>
                        <a:rPr lang="en-US" dirty="0" smtClean="0"/>
                        <a:t>capital of</a:t>
                      </a:r>
                    </a:p>
                  </a:txBody>
                  <a:tcPr/>
                </a:tc>
              </a:tr>
              <a:tr h="78307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federal capital of</a:t>
                      </a:r>
                      <a:endParaRPr lang="en-US" dirty="0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beautiful</a:t>
                      </a:r>
                      <a:r>
                        <a:rPr lang="en-US" baseline="0" dirty="0" smtClean="0"/>
                        <a:t> capital city of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administrative </a:t>
                      </a:r>
                      <a:r>
                        <a:rPr lang="en-US" dirty="0" smtClean="0"/>
                        <a:t>capital city of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447800" y="1870948"/>
            <a:ext cx="66294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+mj-lt"/>
              </a:rPr>
              <a:t>Some phrases that align with the Freebase relation </a:t>
            </a:r>
            <a:r>
              <a:rPr lang="en-US" sz="2200" b="1" dirty="0" err="1" smtClean="0">
                <a:latin typeface="+mj-lt"/>
              </a:rPr>
              <a:t>country.capital</a:t>
            </a:r>
            <a:r>
              <a:rPr lang="en-US" sz="2200" b="1" dirty="0" smtClean="0">
                <a:latin typeface="+mj-lt"/>
              </a:rPr>
              <a:t> </a:t>
            </a:r>
            <a:endParaRPr lang="en-US" sz="2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932917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Paraphrase databases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8967" y="2057400"/>
            <a:ext cx="8591786" cy="419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5854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IBM Watson architecture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" y="2057400"/>
            <a:ext cx="8706541" cy="400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4695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IBM Watson evaluation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4123" y="1827706"/>
            <a:ext cx="7832637" cy="503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1007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IBM Watson</a:t>
            </a:r>
            <a:endParaRPr lang="en-US" dirty="0"/>
          </a:p>
        </p:txBody>
      </p:sp>
      <p:pic>
        <p:nvPicPr>
          <p:cNvPr id="4" name="y2mate.com - super_computer_ibm_watson_jeopardy_lIrN_cSNe_Y_360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6963" y="1846263"/>
            <a:ext cx="6994525" cy="4022725"/>
          </a:xfrm>
        </p:spPr>
      </p:pic>
      <p:sp>
        <p:nvSpPr>
          <p:cNvPr id="5" name="Rectangle 4"/>
          <p:cNvSpPr/>
          <p:nvPr/>
        </p:nvSpPr>
        <p:spPr>
          <a:xfrm>
            <a:off x="2133600" y="6211669"/>
            <a:ext cx="502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6"/>
              </a:rPr>
              <a:t>https://</a:t>
            </a:r>
            <a:r>
              <a:rPr lang="en-US" dirty="0" err="1">
                <a:hlinkClick r:id="rId6"/>
              </a:rPr>
              <a:t>www.youtube.com</a:t>
            </a:r>
            <a:r>
              <a:rPr lang="en-US" dirty="0">
                <a:hlinkClick r:id="rId6"/>
              </a:rPr>
              <a:t>/</a:t>
            </a:r>
            <a:r>
              <a:rPr lang="en-US" dirty="0" err="1">
                <a:hlinkClick r:id="rId6"/>
              </a:rPr>
              <a:t>watch?v</a:t>
            </a:r>
            <a:r>
              <a:rPr lang="en-US" dirty="0">
                <a:hlinkClick r:id="rId6"/>
              </a:rPr>
              <a:t>=</a:t>
            </a:r>
            <a:r>
              <a:rPr lang="en-US" dirty="0" err="1">
                <a:hlinkClick r:id="rId6"/>
              </a:rPr>
              <a:t>lIrN_cSNe_Y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99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-76200"/>
            <a:ext cx="85707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2242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challenging QA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smtClean="0"/>
              <a:t>AI2 Reasoning Challenge (ARC) (Clark et al., 2018), has questions that are designed to be hard to answer from simple lexical methods: </a:t>
            </a:r>
          </a:p>
          <a:p>
            <a:r>
              <a:rPr lang="en-US" sz="2200" i="1" dirty="0" smtClean="0"/>
              <a:t>Which property of a mineral can be determined just by looking at it? </a:t>
            </a:r>
          </a:p>
          <a:p>
            <a:r>
              <a:rPr lang="en-US" sz="2200" b="1" dirty="0" smtClean="0"/>
              <a:t>(A) luster </a:t>
            </a:r>
          </a:p>
          <a:p>
            <a:r>
              <a:rPr lang="en-US" sz="2200" dirty="0" smtClean="0"/>
              <a:t>(B) mass </a:t>
            </a:r>
          </a:p>
          <a:p>
            <a:r>
              <a:rPr lang="en-US" sz="2200" dirty="0" smtClean="0"/>
              <a:t>(C) weight </a:t>
            </a:r>
          </a:p>
          <a:p>
            <a:r>
              <a:rPr lang="en-US" sz="2200" dirty="0" smtClean="0"/>
              <a:t>(D) hardness 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893061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challenging QA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err="1" smtClean="0"/>
              <a:t>Khashabi</a:t>
            </a:r>
            <a:r>
              <a:rPr lang="en-US" sz="2200" dirty="0" smtClean="0"/>
              <a:t> (2018) introduced a challenge set for reading comprehension over multiple sentences</a:t>
            </a:r>
            <a:endParaRPr lang="en-US" sz="2200" dirty="0"/>
          </a:p>
          <a:p>
            <a:r>
              <a:rPr lang="en-US" sz="2200" i="1" dirty="0" smtClean="0"/>
              <a:t>Which property of a mineral can be determined just by looking at it?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599" y="3276600"/>
            <a:ext cx="592246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197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Information Retrieval-based Question Answering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657515"/>
              </p:ext>
            </p:extLst>
          </p:nvPr>
        </p:nvGraphicFramePr>
        <p:xfrm>
          <a:off x="822323" y="1846265"/>
          <a:ext cx="7864476" cy="43259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97477"/>
                <a:gridCol w="2666999"/>
              </a:tblGrid>
              <a:tr h="38349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Question</a:t>
                      </a:r>
                      <a:endParaRPr lang="en-US" dirty="0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Answer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508421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 Where is the Louvre Museum located?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in Paris, France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508421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What’s the abbreviation for limited partnership?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L.P.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508421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are the names of Odin’s ravens?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Huginn and Muninn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383492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currency is used in China?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the yuan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508421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kind of nuts are used in marzipan?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almonds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508421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 instrument does Max Roach play?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 drums 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508421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What’s the official language of Algeria?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Arabic</a:t>
                      </a:r>
                      <a:endParaRPr lang="en-US" dirty="0">
                        <a:effectLst/>
                      </a:endParaRPr>
                    </a:p>
                  </a:txBody>
                  <a:tcPr marL="25400" marR="25400" marT="25400" marB="25400"/>
                </a:tc>
              </a:tr>
              <a:tr h="508421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How many pounds are there in a stone?</a:t>
                      </a:r>
                      <a:endParaRPr lang="en-US">
                        <a:effectLst/>
                      </a:endParaRPr>
                    </a:p>
                  </a:txBody>
                  <a:tcPr marL="25400" marR="25400" marT="25400" marB="25400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  <a:latin typeface="Helvetica Neue" charset="0"/>
                        </a:rPr>
                        <a:t>14</a:t>
                      </a:r>
                      <a:endParaRPr lang="en-US" dirty="0">
                        <a:effectLst/>
                      </a:endParaRPr>
                    </a:p>
                  </a:txBody>
                  <a:tcPr marL="25400" marR="25400" marT="25400" marB="2540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510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for IR based factoid answering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" y="2362200"/>
            <a:ext cx="9177185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45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600" b="1" dirty="0" smtClean="0"/>
              <a:t>answer </a:t>
            </a:r>
            <a:r>
              <a:rPr lang="en-US" sz="2600" b="1" dirty="0"/>
              <a:t>type</a:t>
            </a:r>
            <a:r>
              <a:rPr lang="en-US" sz="2600" dirty="0"/>
              <a:t>: the entity type (person, location, time, etc</a:t>
            </a:r>
            <a:r>
              <a:rPr lang="en-US" sz="2600" dirty="0" smtClean="0"/>
              <a:t>.) </a:t>
            </a:r>
            <a:r>
              <a:rPr lang="en-US" sz="2600" dirty="0"/>
              <a:t/>
            </a:r>
            <a:br>
              <a:rPr lang="en-US" sz="2600" dirty="0"/>
            </a:br>
            <a:r>
              <a:rPr lang="en-US" sz="2600" b="1" dirty="0" smtClean="0"/>
              <a:t>focus</a:t>
            </a:r>
            <a:r>
              <a:rPr lang="en-US" sz="2600" dirty="0"/>
              <a:t>: the string of words in the question that are likely to be replaced by the </a:t>
            </a:r>
            <a:r>
              <a:rPr lang="en-US" sz="2600" dirty="0" smtClean="0"/>
              <a:t>answer </a:t>
            </a:r>
            <a:r>
              <a:rPr lang="en-US" sz="2600" dirty="0"/>
              <a:t>in any answer string found.</a:t>
            </a:r>
            <a:br>
              <a:rPr lang="en-US" sz="2600" dirty="0"/>
            </a:br>
            <a:r>
              <a:rPr lang="en-US" sz="2600" b="1" dirty="0" smtClean="0"/>
              <a:t>question </a:t>
            </a:r>
            <a:r>
              <a:rPr lang="en-US" sz="2600" b="1" dirty="0"/>
              <a:t>type</a:t>
            </a:r>
            <a:r>
              <a:rPr lang="en-US" sz="2600" dirty="0"/>
              <a:t>: is this a definition question, a math question, a list question? </a:t>
            </a:r>
            <a:endParaRPr lang="en-US" sz="2600" dirty="0" smtClean="0"/>
          </a:p>
          <a:p>
            <a:r>
              <a:rPr lang="en-US" sz="2600" i="1" dirty="0" smtClean="0"/>
              <a:t>Which </a:t>
            </a:r>
            <a:r>
              <a:rPr lang="en-US" sz="2600" i="1" dirty="0"/>
              <a:t>US state capital has the largest population? </a:t>
            </a:r>
            <a:endParaRPr lang="en-US" sz="2600" i="1" dirty="0" smtClean="0"/>
          </a:p>
          <a:p>
            <a:r>
              <a:rPr lang="en-US" sz="2600" b="1" dirty="0" smtClean="0"/>
              <a:t>query</a:t>
            </a:r>
            <a:r>
              <a:rPr lang="en-US" sz="2600" b="1" dirty="0"/>
              <a:t>:</a:t>
            </a:r>
            <a:r>
              <a:rPr lang="en-US" sz="2600" dirty="0"/>
              <a:t> “US state capital has the largest population” </a:t>
            </a:r>
            <a:r>
              <a:rPr lang="en-US" sz="2600" dirty="0"/>
              <a:t/>
            </a:r>
            <a:br>
              <a:rPr lang="en-US" sz="2600" dirty="0"/>
            </a:br>
            <a:r>
              <a:rPr lang="en-US" sz="2600" b="1" dirty="0" smtClean="0"/>
              <a:t>answer </a:t>
            </a:r>
            <a:r>
              <a:rPr lang="en-US" sz="2600" b="1" dirty="0"/>
              <a:t>type:</a:t>
            </a:r>
            <a:r>
              <a:rPr lang="en-US" sz="2600" dirty="0"/>
              <a:t> city</a:t>
            </a:r>
            <a:br>
              <a:rPr lang="en-US" sz="2600" dirty="0"/>
            </a:br>
            <a:r>
              <a:rPr lang="en-US" sz="2600" b="1" dirty="0"/>
              <a:t>focus: </a:t>
            </a:r>
            <a:r>
              <a:rPr lang="en-US" sz="2600" dirty="0"/>
              <a:t>state capital </a:t>
            </a:r>
            <a:endParaRPr lang="en-US" sz="2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735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formulation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Goal: create a query to </a:t>
            </a:r>
            <a:r>
              <a:rPr lang="en-US" sz="2400" dirty="0"/>
              <a:t>send to an information retrieval system to retrieve documents that might contain answer </a:t>
            </a:r>
            <a:r>
              <a:rPr lang="en-US" sz="2400" dirty="0" smtClean="0"/>
              <a:t>strings</a:t>
            </a:r>
            <a:r>
              <a:rPr lang="en-US" sz="2400" dirty="0"/>
              <a:t>.</a:t>
            </a:r>
            <a:endParaRPr lang="en-US" sz="2400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578920"/>
              </p:ext>
            </p:extLst>
          </p:nvPr>
        </p:nvGraphicFramePr>
        <p:xfrm>
          <a:off x="848359" y="3048000"/>
          <a:ext cx="7101840" cy="333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7280"/>
                <a:gridCol w="2651761"/>
                <a:gridCol w="2082799"/>
              </a:tblGrid>
              <a:tr h="1193800">
                <a:tc>
                  <a:txBody>
                    <a:bodyPr/>
                    <a:lstStyle/>
                    <a:p>
                      <a:r>
                        <a:rPr lang="en-US" sz="2200" baseline="0" dirty="0" smtClean="0"/>
                        <a:t>Input</a:t>
                      </a:r>
                      <a:endParaRPr lang="en-US" sz="220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aseline="0" dirty="0" smtClean="0"/>
                        <a:t>Reformulation Rule</a:t>
                      </a:r>
                      <a:endParaRPr lang="en-US" sz="220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baseline="0" dirty="0" smtClean="0"/>
                        <a:t>Output</a:t>
                      </a:r>
                      <a:endParaRPr lang="en-US" sz="2200" baseline="0" dirty="0"/>
                    </a:p>
                  </a:txBody>
                  <a:tcPr/>
                </a:tc>
              </a:tr>
              <a:tr h="1041400">
                <a:tc>
                  <a:txBody>
                    <a:bodyPr/>
                    <a:lstStyle/>
                    <a:p>
                      <a:r>
                        <a:rPr lang="en-US" sz="2200" i="1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when was the laser invented? </a:t>
                      </a:r>
                      <a:endParaRPr lang="en-US" sz="220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i="1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</a:t>
                      </a:r>
                      <a:r>
                        <a:rPr lang="en-US" sz="2200" i="1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-word </a:t>
                      </a:r>
                      <a:r>
                        <a:rPr lang="en-US" sz="2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did A </a:t>
                      </a:r>
                      <a:r>
                        <a:rPr lang="en-US" sz="2200" i="1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verb </a:t>
                      </a:r>
                      <a:r>
                        <a:rPr lang="en-US" sz="2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 → ...A </a:t>
                      </a:r>
                      <a:r>
                        <a:rPr lang="en-US" sz="2200" i="1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verb</a:t>
                      </a:r>
                      <a:r>
                        <a:rPr lang="en-US" sz="22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+ed</a:t>
                      </a:r>
                      <a:r>
                        <a:rPr lang="en-US" sz="2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 </a:t>
                      </a:r>
                      <a:endParaRPr lang="en-US" sz="2200" baseline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i="1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laser was invented </a:t>
                      </a:r>
                      <a:endParaRPr lang="en-US" sz="2200" baseline="0" dirty="0" smtClean="0"/>
                    </a:p>
                  </a:txBody>
                  <a:tcPr/>
                </a:tc>
              </a:tr>
              <a:tr h="10414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i="1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where is the Valley of the Kings? </a:t>
                      </a:r>
                      <a:endParaRPr lang="en-US" sz="220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i="1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</a:t>
                      </a:r>
                      <a:r>
                        <a:rPr lang="en-US" sz="2200" i="1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-word </a:t>
                      </a:r>
                      <a:r>
                        <a:rPr lang="en-US" sz="2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did A </a:t>
                      </a:r>
                      <a:r>
                        <a:rPr lang="en-US" sz="2200" i="1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verb </a:t>
                      </a:r>
                      <a:r>
                        <a:rPr lang="en-US" sz="2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 → ...A </a:t>
                      </a:r>
                      <a:r>
                        <a:rPr lang="en-US" sz="2200" i="1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verb</a:t>
                      </a:r>
                      <a:r>
                        <a:rPr lang="en-US" sz="22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+ed</a:t>
                      </a:r>
                      <a:r>
                        <a:rPr lang="en-US" sz="22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 </a:t>
                      </a:r>
                      <a:endParaRPr lang="en-US" sz="2200" baseline="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i="1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220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i="1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Valley of the Kings is located in </a:t>
                      </a:r>
                      <a:endParaRPr lang="en-US" sz="2200" baseline="0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6824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systems make use of </a:t>
            </a:r>
            <a:r>
              <a:rPr lang="en-US" b="1" dirty="0"/>
              <a:t>question classification</a:t>
            </a:r>
            <a:r>
              <a:rPr lang="en-US" dirty="0" smtClean="0"/>
              <a:t>, which is the </a:t>
            </a:r>
            <a:r>
              <a:rPr lang="en-US" dirty="0"/>
              <a:t>the task of finding the </a:t>
            </a:r>
            <a:r>
              <a:rPr lang="en-US" b="1" dirty="0"/>
              <a:t>answer </a:t>
            </a:r>
            <a:r>
              <a:rPr lang="en-US" b="1" dirty="0" smtClean="0"/>
              <a:t>type</a:t>
            </a:r>
            <a:r>
              <a:rPr lang="en-US" dirty="0" smtClean="0"/>
              <a:t>, which is the category of the answer, often based on named entity types.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905837"/>
              </p:ext>
            </p:extLst>
          </p:nvPr>
        </p:nvGraphicFramePr>
        <p:xfrm>
          <a:off x="817879" y="2888261"/>
          <a:ext cx="7391400" cy="30841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24400"/>
                <a:gridCol w="2667000"/>
              </a:tblGrid>
              <a:tr h="388336">
                <a:tc>
                  <a:txBody>
                    <a:bodyPr/>
                    <a:lstStyle/>
                    <a:p>
                      <a:r>
                        <a:rPr lang="en-US" dirty="0" smtClean="0"/>
                        <a:t>Question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Expected Answer Type</a:t>
                      </a:r>
                      <a:endParaRPr lang="en-US" dirty="0"/>
                    </a:p>
                  </a:txBody>
                  <a:tcPr/>
                </a:tc>
              </a:tr>
              <a:tr h="388336">
                <a:tc>
                  <a:txBody>
                    <a:bodyPr/>
                    <a:lstStyle/>
                    <a:p>
                      <a:r>
                        <a:rPr lang="en-US" dirty="0" smtClean="0"/>
                        <a:t>Who</a:t>
                      </a:r>
                      <a:r>
                        <a:rPr lang="en-US" baseline="0" dirty="0" smtClean="0"/>
                        <a:t> founded Virgin Airlines?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PERSON</a:t>
                      </a:r>
                      <a:endParaRPr lang="en-US" dirty="0"/>
                    </a:p>
                  </a:txBody>
                  <a:tcPr/>
                </a:tc>
              </a:tr>
              <a:tr h="388336">
                <a:tc>
                  <a:txBody>
                    <a:bodyPr/>
                    <a:lstStyle/>
                    <a:p>
                      <a:r>
                        <a:rPr lang="en-US" dirty="0" smtClean="0"/>
                        <a:t>Who is Elon Musk?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BIOGRAPHY</a:t>
                      </a:r>
                      <a:endParaRPr lang="en-US" dirty="0"/>
                    </a:p>
                  </a:txBody>
                  <a:tcPr/>
                </a:tc>
              </a:tr>
              <a:tr h="670279">
                <a:tc>
                  <a:txBody>
                    <a:bodyPr/>
                    <a:lstStyle/>
                    <a:p>
                      <a:r>
                        <a:rPr lang="en-US" dirty="0" smtClean="0"/>
                        <a:t>Where is the Statue of</a:t>
                      </a:r>
                      <a:r>
                        <a:rPr lang="en-US" baseline="0" dirty="0" smtClean="0"/>
                        <a:t> Liberty located?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LOCATION</a:t>
                      </a:r>
                      <a:endParaRPr lang="en-US" b="0" dirty="0"/>
                    </a:p>
                  </a:txBody>
                  <a:tcPr/>
                </a:tc>
              </a:tr>
              <a:tr h="578560">
                <a:tc>
                  <a:txBody>
                    <a:bodyPr/>
                    <a:lstStyle/>
                    <a:p>
                      <a:r>
                        <a:rPr lang="en-US" dirty="0" smtClean="0"/>
                        <a:t>What is the state with the </a:t>
                      </a:r>
                      <a:r>
                        <a:rPr lang="en-US" baseline="0" dirty="0" smtClean="0"/>
                        <a:t>largest population?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STATE</a:t>
                      </a:r>
                      <a:endParaRPr lang="en-US" dirty="0"/>
                    </a:p>
                  </a:txBody>
                  <a:tcPr/>
                </a:tc>
              </a:tr>
              <a:tr h="670279">
                <a:tc>
                  <a:txBody>
                    <a:bodyPr/>
                    <a:lstStyle/>
                    <a:p>
                      <a:r>
                        <a:rPr lang="en-US" dirty="0" smtClean="0"/>
                        <a:t>What is the state flower of California?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FLOWER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26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990600"/>
            <a:ext cx="8915400" cy="501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81256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37576</TotalTime>
  <Words>2182</Words>
  <Application>Microsoft Macintosh PowerPoint</Application>
  <PresentationFormat>On-screen Show (4:3)</PresentationFormat>
  <Paragraphs>267</Paragraphs>
  <Slides>31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Calibri</vt:lpstr>
      <vt:lpstr>Calibri Light</vt:lpstr>
      <vt:lpstr>Helvetica Neue</vt:lpstr>
      <vt:lpstr>Mangal</vt:lpstr>
      <vt:lpstr>Times</vt:lpstr>
      <vt:lpstr>Arial</vt:lpstr>
      <vt:lpstr>Retrospect</vt:lpstr>
      <vt:lpstr>Question Answering</vt:lpstr>
      <vt:lpstr>PowerPoint Presentation</vt:lpstr>
      <vt:lpstr>PowerPoint Presentation</vt:lpstr>
      <vt:lpstr>Information Retrieval-based Question Answering</vt:lpstr>
      <vt:lpstr>Pipeline for IR based factoid answering</vt:lpstr>
      <vt:lpstr>Question Processing</vt:lpstr>
      <vt:lpstr>Query formulation</vt:lpstr>
      <vt:lpstr>Answer types</vt:lpstr>
      <vt:lpstr>PowerPoint Presentation</vt:lpstr>
      <vt:lpstr>Answer types</vt:lpstr>
      <vt:lpstr>PowerPoint Presentation</vt:lpstr>
      <vt:lpstr>Document and Passage Retrieval</vt:lpstr>
      <vt:lpstr>Features used to rank passages</vt:lpstr>
      <vt:lpstr>Answer extraction </vt:lpstr>
      <vt:lpstr>Answer extraction</vt:lpstr>
      <vt:lpstr>Feature-based approaches</vt:lpstr>
      <vt:lpstr>Evaluating QA systems</vt:lpstr>
      <vt:lpstr>Neural Answer Extraction</vt:lpstr>
      <vt:lpstr>Neural Answer Extraction</vt:lpstr>
      <vt:lpstr>Evaluating systems on SQuAD </vt:lpstr>
      <vt:lpstr>Knowledge-based Question Answering</vt:lpstr>
      <vt:lpstr>PowerPoint Presentation</vt:lpstr>
      <vt:lpstr>PowerPoint Presentation</vt:lpstr>
      <vt:lpstr>Supervised systems</vt:lpstr>
      <vt:lpstr>Dealing with Variation </vt:lpstr>
      <vt:lpstr>Paraphrase databases</vt:lpstr>
      <vt:lpstr>IBM Watson architecture </vt:lpstr>
      <vt:lpstr>IBM Watson evaluation </vt:lpstr>
      <vt:lpstr>IBM Watson</vt:lpstr>
      <vt:lpstr>More challenging QA tasks</vt:lpstr>
      <vt:lpstr>More challenging QA tasks</vt:lpstr>
    </vt:vector>
  </TitlesOfParts>
  <Company>Carnegie Mellon University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jure</dc:creator>
  <cp:lastModifiedBy>Callison-Burch, Christopher</cp:lastModifiedBy>
  <cp:revision>1857</cp:revision>
  <cp:lastPrinted>2019-02-19T16:16:59Z</cp:lastPrinted>
  <dcterms:created xsi:type="dcterms:W3CDTF">2009-06-12T17:14:38Z</dcterms:created>
  <dcterms:modified xsi:type="dcterms:W3CDTF">2019-04-01T17:22:53Z</dcterms:modified>
</cp:coreProperties>
</file>

<file path=docProps/thumbnail.jpeg>
</file>